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1" d="100"/>
          <a:sy n="91" d="100"/>
        </p:scale>
        <p:origin x="-1376"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B5D90E-7274-3E46-A1FC-708F444F6D14}" type="datetimeFigureOut">
              <a:rPr lang="en-US" smtClean="0"/>
              <a:t>3/26/14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109D3-01C3-4640-BD83-09A0AAEBEF1B}" type="slidenum">
              <a:rPr lang="en-US" smtClean="0"/>
              <a:t>‹#›</a:t>
            </a:fld>
            <a:endParaRPr lang="en-US"/>
          </a:p>
        </p:txBody>
      </p:sp>
    </p:spTree>
    <p:extLst>
      <p:ext uri="{BB962C8B-B14F-4D97-AF65-F5344CB8AC3E}">
        <p14:creationId xmlns:p14="http://schemas.microsoft.com/office/powerpoint/2010/main" val="4002539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B5D90E-7274-3E46-A1FC-708F444F6D14}" type="datetimeFigureOut">
              <a:rPr lang="en-US" smtClean="0"/>
              <a:t>3/26/14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109D3-01C3-4640-BD83-09A0AAEBEF1B}" type="slidenum">
              <a:rPr lang="en-US" smtClean="0"/>
              <a:t>‹#›</a:t>
            </a:fld>
            <a:endParaRPr lang="en-US"/>
          </a:p>
        </p:txBody>
      </p:sp>
    </p:spTree>
    <p:extLst>
      <p:ext uri="{BB962C8B-B14F-4D97-AF65-F5344CB8AC3E}">
        <p14:creationId xmlns:p14="http://schemas.microsoft.com/office/powerpoint/2010/main" val="2475336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B5D90E-7274-3E46-A1FC-708F444F6D14}" type="datetimeFigureOut">
              <a:rPr lang="en-US" smtClean="0"/>
              <a:t>3/26/14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109D3-01C3-4640-BD83-09A0AAEBEF1B}" type="slidenum">
              <a:rPr lang="en-US" smtClean="0"/>
              <a:t>‹#›</a:t>
            </a:fld>
            <a:endParaRPr lang="en-US"/>
          </a:p>
        </p:txBody>
      </p:sp>
    </p:spTree>
    <p:extLst>
      <p:ext uri="{BB962C8B-B14F-4D97-AF65-F5344CB8AC3E}">
        <p14:creationId xmlns:p14="http://schemas.microsoft.com/office/powerpoint/2010/main" val="2292451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B5D90E-7274-3E46-A1FC-708F444F6D14}" type="datetimeFigureOut">
              <a:rPr lang="en-US" smtClean="0"/>
              <a:t>3/26/14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109D3-01C3-4640-BD83-09A0AAEBEF1B}" type="slidenum">
              <a:rPr lang="en-US" smtClean="0"/>
              <a:t>‹#›</a:t>
            </a:fld>
            <a:endParaRPr lang="en-US"/>
          </a:p>
        </p:txBody>
      </p:sp>
    </p:spTree>
    <p:extLst>
      <p:ext uri="{BB962C8B-B14F-4D97-AF65-F5344CB8AC3E}">
        <p14:creationId xmlns:p14="http://schemas.microsoft.com/office/powerpoint/2010/main" val="2521232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B5D90E-7274-3E46-A1FC-708F444F6D14}" type="datetimeFigureOut">
              <a:rPr lang="en-US" smtClean="0"/>
              <a:t>3/26/14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B109D3-01C3-4640-BD83-09A0AAEBEF1B}" type="slidenum">
              <a:rPr lang="en-US" smtClean="0"/>
              <a:t>‹#›</a:t>
            </a:fld>
            <a:endParaRPr lang="en-US"/>
          </a:p>
        </p:txBody>
      </p:sp>
    </p:spTree>
    <p:extLst>
      <p:ext uri="{BB962C8B-B14F-4D97-AF65-F5344CB8AC3E}">
        <p14:creationId xmlns:p14="http://schemas.microsoft.com/office/powerpoint/2010/main" val="1339639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B5D90E-7274-3E46-A1FC-708F444F6D14}" type="datetimeFigureOut">
              <a:rPr lang="en-US" smtClean="0"/>
              <a:t>3/26/14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B109D3-01C3-4640-BD83-09A0AAEBEF1B}" type="slidenum">
              <a:rPr lang="en-US" smtClean="0"/>
              <a:t>‹#›</a:t>
            </a:fld>
            <a:endParaRPr lang="en-US"/>
          </a:p>
        </p:txBody>
      </p:sp>
    </p:spTree>
    <p:extLst>
      <p:ext uri="{BB962C8B-B14F-4D97-AF65-F5344CB8AC3E}">
        <p14:creationId xmlns:p14="http://schemas.microsoft.com/office/powerpoint/2010/main" val="3852236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B5D90E-7274-3E46-A1FC-708F444F6D14}" type="datetimeFigureOut">
              <a:rPr lang="en-US" smtClean="0"/>
              <a:t>3/26/14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B109D3-01C3-4640-BD83-09A0AAEBEF1B}" type="slidenum">
              <a:rPr lang="en-US" smtClean="0"/>
              <a:t>‹#›</a:t>
            </a:fld>
            <a:endParaRPr lang="en-US"/>
          </a:p>
        </p:txBody>
      </p:sp>
    </p:spTree>
    <p:extLst>
      <p:ext uri="{BB962C8B-B14F-4D97-AF65-F5344CB8AC3E}">
        <p14:creationId xmlns:p14="http://schemas.microsoft.com/office/powerpoint/2010/main" val="2583816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B5D90E-7274-3E46-A1FC-708F444F6D14}" type="datetimeFigureOut">
              <a:rPr lang="en-US" smtClean="0"/>
              <a:t>3/26/14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B109D3-01C3-4640-BD83-09A0AAEBEF1B}" type="slidenum">
              <a:rPr lang="en-US" smtClean="0"/>
              <a:t>‹#›</a:t>
            </a:fld>
            <a:endParaRPr lang="en-US"/>
          </a:p>
        </p:txBody>
      </p:sp>
    </p:spTree>
    <p:extLst>
      <p:ext uri="{BB962C8B-B14F-4D97-AF65-F5344CB8AC3E}">
        <p14:creationId xmlns:p14="http://schemas.microsoft.com/office/powerpoint/2010/main" val="4010679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B5D90E-7274-3E46-A1FC-708F444F6D14}" type="datetimeFigureOut">
              <a:rPr lang="en-US" smtClean="0"/>
              <a:t>3/26/14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B109D3-01C3-4640-BD83-09A0AAEBEF1B}" type="slidenum">
              <a:rPr lang="en-US" smtClean="0"/>
              <a:t>‹#›</a:t>
            </a:fld>
            <a:endParaRPr lang="en-US"/>
          </a:p>
        </p:txBody>
      </p:sp>
    </p:spTree>
    <p:extLst>
      <p:ext uri="{BB962C8B-B14F-4D97-AF65-F5344CB8AC3E}">
        <p14:creationId xmlns:p14="http://schemas.microsoft.com/office/powerpoint/2010/main" val="490060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B5D90E-7274-3E46-A1FC-708F444F6D14}" type="datetimeFigureOut">
              <a:rPr lang="en-US" smtClean="0"/>
              <a:t>3/26/14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B109D3-01C3-4640-BD83-09A0AAEBEF1B}" type="slidenum">
              <a:rPr lang="en-US" smtClean="0"/>
              <a:t>‹#›</a:t>
            </a:fld>
            <a:endParaRPr lang="en-US"/>
          </a:p>
        </p:txBody>
      </p:sp>
    </p:spTree>
    <p:extLst>
      <p:ext uri="{BB962C8B-B14F-4D97-AF65-F5344CB8AC3E}">
        <p14:creationId xmlns:p14="http://schemas.microsoft.com/office/powerpoint/2010/main" val="434133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B5D90E-7274-3E46-A1FC-708F444F6D14}" type="datetimeFigureOut">
              <a:rPr lang="en-US" smtClean="0"/>
              <a:t>3/26/14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B109D3-01C3-4640-BD83-09A0AAEBEF1B}" type="slidenum">
              <a:rPr lang="en-US" smtClean="0"/>
              <a:t>‹#›</a:t>
            </a:fld>
            <a:endParaRPr lang="en-US"/>
          </a:p>
        </p:txBody>
      </p:sp>
    </p:spTree>
    <p:extLst>
      <p:ext uri="{BB962C8B-B14F-4D97-AF65-F5344CB8AC3E}">
        <p14:creationId xmlns:p14="http://schemas.microsoft.com/office/powerpoint/2010/main" val="39747857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B5D90E-7274-3E46-A1FC-708F444F6D14}" type="datetimeFigureOut">
              <a:rPr lang="en-US" smtClean="0"/>
              <a:t>3/26/14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B109D3-01C3-4640-BD83-09A0AAEBEF1B}" type="slidenum">
              <a:rPr lang="en-US" smtClean="0"/>
              <a:t>‹#›</a:t>
            </a:fld>
            <a:endParaRPr lang="en-US"/>
          </a:p>
        </p:txBody>
      </p:sp>
    </p:spTree>
    <p:extLst>
      <p:ext uri="{BB962C8B-B14F-4D97-AF65-F5344CB8AC3E}">
        <p14:creationId xmlns:p14="http://schemas.microsoft.com/office/powerpoint/2010/main" val="130693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ctrTitle"/>
          </p:nvPr>
        </p:nvSpPr>
        <p:spPr>
          <a:xfrm>
            <a:off x="685800" y="2286000"/>
            <a:ext cx="7772400" cy="1143000"/>
          </a:xfrm>
        </p:spPr>
        <p:txBody>
          <a:bodyPr>
            <a:normAutofit fontScale="90000"/>
          </a:bodyPr>
          <a:lstStyle/>
          <a:p>
            <a:r>
              <a:rPr lang="en-US">
                <a:latin typeface="Calibri" charset="0"/>
              </a:rPr>
              <a:t>Module 2</a:t>
            </a:r>
            <a:br>
              <a:rPr lang="en-US">
                <a:latin typeface="Calibri" charset="0"/>
              </a:rPr>
            </a:br>
            <a:r>
              <a:rPr lang="en-US">
                <a:latin typeface="Calibri" charset="0"/>
              </a:rPr>
              <a:t/>
            </a:r>
            <a:br>
              <a:rPr lang="en-US">
                <a:latin typeface="Calibri" charset="0"/>
              </a:rPr>
            </a:br>
            <a:r>
              <a:rPr lang="en-US">
                <a:latin typeface="Calibri" charset="0"/>
              </a:rPr>
              <a:t>Control Structures</a:t>
            </a:r>
          </a:p>
        </p:txBody>
      </p:sp>
      <p:sp>
        <p:nvSpPr>
          <p:cNvPr id="58371"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dirty="0" smtClean="0">
              <a:ea typeface="+mn-ea"/>
              <a:cs typeface="+mn-cs"/>
            </a:endParaRPr>
          </a:p>
        </p:txBody>
      </p:sp>
    </p:spTree>
    <p:extLst>
      <p:ext uri="{BB962C8B-B14F-4D97-AF65-F5344CB8AC3E}">
        <p14:creationId xmlns:p14="http://schemas.microsoft.com/office/powerpoint/2010/main" val="1491701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ctrTitle"/>
          </p:nvPr>
        </p:nvSpPr>
        <p:spPr>
          <a:xfrm>
            <a:off x="685800" y="2286000"/>
            <a:ext cx="7772400" cy="1143000"/>
          </a:xfrm>
        </p:spPr>
        <p:txBody>
          <a:bodyPr/>
          <a:lstStyle/>
          <a:p>
            <a:r>
              <a:rPr lang="en-US">
                <a:latin typeface="Calibri" charset="0"/>
              </a:rPr>
              <a:t>Reading input</a:t>
            </a:r>
          </a:p>
        </p:txBody>
      </p:sp>
      <p:sp>
        <p:nvSpPr>
          <p:cNvPr id="67587"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3141383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r>
              <a:rPr lang="en-US">
                <a:latin typeface="Calibri" charset="0"/>
              </a:rPr>
              <a:t>Input from the keyboard</a:t>
            </a:r>
          </a:p>
        </p:txBody>
      </p:sp>
      <p:sp>
        <p:nvSpPr>
          <p:cNvPr id="53250" name="Rectangle 3"/>
          <p:cNvSpPr>
            <a:spLocks noGrp="1" noChangeArrowheads="1"/>
          </p:cNvSpPr>
          <p:nvPr>
            <p:ph idx="1"/>
          </p:nvPr>
        </p:nvSpPr>
        <p:spPr/>
        <p:txBody>
          <a:bodyPr/>
          <a:lstStyle/>
          <a:p>
            <a:r>
              <a:rPr lang="en-US">
                <a:latin typeface="Calibri" charset="0"/>
              </a:rPr>
              <a:t>The easiest way to get input into a Perl program is to read from the keyboard. To do this, use the &lt;STDIN&gt; structure (the standard input, or STDIN, is the keyboard by default).  </a:t>
            </a:r>
          </a:p>
          <a:p>
            <a:r>
              <a:rPr lang="en-US">
                <a:latin typeface="Calibri" charset="0"/>
              </a:rPr>
              <a:t>You use &lt;STDIN&gt; to read a value and store it in a variable like this:</a:t>
            </a:r>
            <a:br>
              <a:rPr lang="en-US">
                <a:latin typeface="Calibri" charset="0"/>
              </a:rPr>
            </a:br>
            <a:r>
              <a:rPr lang="en-US">
                <a:latin typeface="Calibri" charset="0"/>
              </a:rPr>
              <a:t>	</a:t>
            </a:r>
            <a:r>
              <a:rPr lang="en-US">
                <a:latin typeface="Courier New" charset="0"/>
              </a:rPr>
              <a:t>$var1=&lt;STDIN&gt;;</a:t>
            </a:r>
          </a:p>
        </p:txBody>
      </p:sp>
    </p:spTree>
    <p:extLst>
      <p:ext uri="{BB962C8B-B14F-4D97-AF65-F5344CB8AC3E}">
        <p14:creationId xmlns:p14="http://schemas.microsoft.com/office/powerpoint/2010/main" val="2300031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r>
              <a:rPr lang="en-US">
                <a:latin typeface="Calibri" charset="0"/>
              </a:rPr>
              <a:t>The chomp operator</a:t>
            </a:r>
            <a:endParaRPr lang="en-CA">
              <a:latin typeface="Calibri" charset="0"/>
            </a:endParaRPr>
          </a:p>
        </p:txBody>
      </p:sp>
      <p:sp>
        <p:nvSpPr>
          <p:cNvPr id="54274" name="Rectangle 3"/>
          <p:cNvSpPr>
            <a:spLocks noGrp="1" noChangeArrowheads="1"/>
          </p:cNvSpPr>
          <p:nvPr>
            <p:ph idx="1"/>
          </p:nvPr>
        </p:nvSpPr>
        <p:spPr/>
        <p:txBody>
          <a:bodyPr/>
          <a:lstStyle/>
          <a:p>
            <a:pPr>
              <a:lnSpc>
                <a:spcPct val="90000"/>
              </a:lnSpc>
            </a:pPr>
            <a:r>
              <a:rPr lang="en-US" sz="2800">
                <a:latin typeface="Calibri" charset="0"/>
              </a:rPr>
              <a:t>When reading input from the keyboard, the entire string entered by the user, including the RETURN is saved in the assigned variable</a:t>
            </a:r>
          </a:p>
          <a:p>
            <a:pPr>
              <a:lnSpc>
                <a:spcPct val="90000"/>
              </a:lnSpc>
            </a:pPr>
            <a:r>
              <a:rPr lang="en-US" sz="2800">
                <a:latin typeface="Calibri" charset="0"/>
              </a:rPr>
              <a:t>If you want to eliminate the newline character at the end of the input, use the chomp operator to remove it:</a:t>
            </a:r>
            <a:br>
              <a:rPr lang="en-US" sz="2800">
                <a:latin typeface="Calibri" charset="0"/>
              </a:rPr>
            </a:br>
            <a:r>
              <a:rPr lang="en-US" sz="2800">
                <a:latin typeface="Courier New" charset="0"/>
              </a:rPr>
              <a:t>$str1=&lt;STDIN&gt;;</a:t>
            </a:r>
            <a:br>
              <a:rPr lang="en-US" sz="2800">
                <a:latin typeface="Courier New" charset="0"/>
              </a:rPr>
            </a:br>
            <a:r>
              <a:rPr lang="en-US" sz="2800">
                <a:latin typeface="Courier New" charset="0"/>
              </a:rPr>
              <a:t>chomp $str1;</a:t>
            </a:r>
            <a:br>
              <a:rPr lang="en-US" sz="2800">
                <a:latin typeface="Courier New" charset="0"/>
              </a:rPr>
            </a:br>
            <a:r>
              <a:rPr lang="en-US" sz="2800">
                <a:latin typeface="Courier New" charset="0"/>
              </a:rPr>
              <a:t>print </a:t>
            </a:r>
            <a:r>
              <a:rPr lang="ja-JP" altLang="en-US" sz="2800">
                <a:latin typeface="Arial" charset="0"/>
              </a:rPr>
              <a:t>“</a:t>
            </a:r>
            <a:r>
              <a:rPr lang="en-US" altLang="ja-JP" sz="2800">
                <a:latin typeface="Courier New" charset="0"/>
              </a:rPr>
              <a:t>You said </a:t>
            </a:r>
            <a:r>
              <a:rPr lang="ja-JP" altLang="en-US" sz="2800">
                <a:latin typeface="Arial" charset="0"/>
              </a:rPr>
              <a:t>”</a:t>
            </a:r>
            <a:r>
              <a:rPr lang="en-US" altLang="ja-JP" sz="2800">
                <a:latin typeface="Courier New" charset="0"/>
              </a:rPr>
              <a:t> . $str1 . </a:t>
            </a:r>
            <a:r>
              <a:rPr lang="ja-JP" altLang="en-US" sz="2800">
                <a:latin typeface="Arial" charset="0"/>
              </a:rPr>
              <a:t>“</a:t>
            </a:r>
            <a:r>
              <a:rPr lang="en-US" altLang="ja-JP" sz="2800">
                <a:latin typeface="Courier New" charset="0"/>
              </a:rPr>
              <a:t>.</a:t>
            </a:r>
            <a:r>
              <a:rPr lang="ja-JP" altLang="en-US" sz="2800">
                <a:latin typeface="Arial" charset="0"/>
              </a:rPr>
              <a:t>”</a:t>
            </a:r>
            <a:r>
              <a:rPr lang="en-US" altLang="ja-JP" sz="2800">
                <a:latin typeface="Courier New" charset="0"/>
              </a:rPr>
              <a:t>;</a:t>
            </a:r>
            <a:br>
              <a:rPr lang="en-US" altLang="ja-JP" sz="2800">
                <a:latin typeface="Courier New" charset="0"/>
              </a:rPr>
            </a:br>
            <a:r>
              <a:rPr lang="en-US" altLang="ja-JP" sz="2800">
                <a:latin typeface="Calibri" charset="0"/>
              </a:rPr>
              <a:t>without the chomp operator, the print statement would have moved down a line at $str1</a:t>
            </a:r>
            <a:endParaRPr lang="en-CA" sz="2800">
              <a:latin typeface="Calibri" charset="0"/>
            </a:endParaRPr>
          </a:p>
        </p:txBody>
      </p:sp>
    </p:spTree>
    <p:extLst>
      <p:ext uri="{BB962C8B-B14F-4D97-AF65-F5344CB8AC3E}">
        <p14:creationId xmlns:p14="http://schemas.microsoft.com/office/powerpoint/2010/main" val="2489085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r>
              <a:rPr lang="en-US">
                <a:latin typeface="Calibri" charset="0"/>
              </a:rPr>
              <a:t>Exercise</a:t>
            </a:r>
          </a:p>
        </p:txBody>
      </p:sp>
      <p:sp>
        <p:nvSpPr>
          <p:cNvPr id="55298" name="Rectangle 3"/>
          <p:cNvSpPr>
            <a:spLocks noGrp="1" noChangeArrowheads="1"/>
          </p:cNvSpPr>
          <p:nvPr>
            <p:ph idx="1"/>
          </p:nvPr>
        </p:nvSpPr>
        <p:spPr/>
        <p:txBody>
          <a:bodyPr/>
          <a:lstStyle/>
          <a:p>
            <a:r>
              <a:rPr lang="en-US">
                <a:latin typeface="Calibri" charset="0"/>
              </a:rPr>
              <a:t>Write a program that randomly chooses a number between 1 and 100.  Let the user enter a guess, and tell them whether they got the number correct, or whether the random number is higher or lower than the guessed number, and by how much.  Only do this guess once.</a:t>
            </a:r>
          </a:p>
        </p:txBody>
      </p:sp>
    </p:spTree>
    <p:extLst>
      <p:ext uri="{BB962C8B-B14F-4D97-AF65-F5344CB8AC3E}">
        <p14:creationId xmlns:p14="http://schemas.microsoft.com/office/powerpoint/2010/main" val="700811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r>
              <a:rPr lang="en-US">
                <a:latin typeface="Calibri" charset="0"/>
              </a:rPr>
              <a:t>String relationships</a:t>
            </a:r>
          </a:p>
        </p:txBody>
      </p:sp>
      <p:sp>
        <p:nvSpPr>
          <p:cNvPr id="56322" name="Rectangle 3"/>
          <p:cNvSpPr>
            <a:spLocks noGrp="1" noChangeArrowheads="1"/>
          </p:cNvSpPr>
          <p:nvPr>
            <p:ph idx="1"/>
          </p:nvPr>
        </p:nvSpPr>
        <p:spPr/>
        <p:txBody>
          <a:bodyPr/>
          <a:lstStyle/>
          <a:p>
            <a:r>
              <a:rPr lang="en-US" sz="2800">
                <a:latin typeface="Calibri" charset="0"/>
              </a:rPr>
              <a:t>There are relational operators for strings (actually, for non-numbers):</a:t>
            </a:r>
          </a:p>
          <a:p>
            <a:pPr lvl="1">
              <a:buFontTx/>
              <a:buNone/>
            </a:pPr>
            <a:r>
              <a:rPr lang="en-US" sz="2400">
                <a:latin typeface="Calibri" charset="0"/>
              </a:rPr>
              <a:t>eq	 	equal to</a:t>
            </a:r>
          </a:p>
          <a:p>
            <a:pPr lvl="1">
              <a:buFontTx/>
              <a:buNone/>
            </a:pPr>
            <a:r>
              <a:rPr lang="en-US" sz="2400">
                <a:latin typeface="Calibri" charset="0"/>
              </a:rPr>
              <a:t>ne		not equal to</a:t>
            </a:r>
          </a:p>
          <a:p>
            <a:pPr lvl="1">
              <a:buFontTx/>
              <a:buNone/>
            </a:pPr>
            <a:r>
              <a:rPr lang="en-US" sz="2400">
                <a:latin typeface="Calibri" charset="0"/>
              </a:rPr>
              <a:t>gt			greater than</a:t>
            </a:r>
          </a:p>
          <a:p>
            <a:pPr lvl="1">
              <a:buFontTx/>
              <a:buNone/>
            </a:pPr>
            <a:r>
              <a:rPr lang="en-US" sz="2400">
                <a:latin typeface="Calibri" charset="0"/>
              </a:rPr>
              <a:t>lt			less than</a:t>
            </a:r>
          </a:p>
          <a:p>
            <a:pPr lvl="1">
              <a:buFontTx/>
              <a:buNone/>
            </a:pPr>
            <a:r>
              <a:rPr lang="en-US" sz="2400">
                <a:latin typeface="Calibri" charset="0"/>
              </a:rPr>
              <a:t>ge 		greater than or equal to</a:t>
            </a:r>
          </a:p>
          <a:p>
            <a:pPr lvl="1">
              <a:buFontTx/>
              <a:buNone/>
            </a:pPr>
            <a:r>
              <a:rPr lang="en-US" sz="2400">
                <a:latin typeface="Calibri" charset="0"/>
              </a:rPr>
              <a:t>le			less than or equal to</a:t>
            </a:r>
          </a:p>
          <a:p>
            <a:r>
              <a:rPr lang="en-US" sz="2800">
                <a:latin typeface="Calibri" charset="0"/>
              </a:rPr>
              <a:t>Comparisons are left-to-right, using ASCII values</a:t>
            </a:r>
          </a:p>
        </p:txBody>
      </p:sp>
    </p:spTree>
    <p:extLst>
      <p:ext uri="{BB962C8B-B14F-4D97-AF65-F5344CB8AC3E}">
        <p14:creationId xmlns:p14="http://schemas.microsoft.com/office/powerpoint/2010/main" val="2573877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r>
              <a:rPr lang="en-US">
                <a:latin typeface="Calibri" charset="0"/>
              </a:rPr>
              <a:t>Example of string comparisons</a:t>
            </a:r>
          </a:p>
        </p:txBody>
      </p:sp>
      <p:sp>
        <p:nvSpPr>
          <p:cNvPr id="57346" name="Rectangle 3"/>
          <p:cNvSpPr>
            <a:spLocks noGrp="1" noChangeArrowheads="1"/>
          </p:cNvSpPr>
          <p:nvPr>
            <p:ph idx="1"/>
          </p:nvPr>
        </p:nvSpPr>
        <p:spPr/>
        <p:txBody>
          <a:bodyPr/>
          <a:lstStyle/>
          <a:p>
            <a:pPr>
              <a:buFontTx/>
              <a:buNone/>
            </a:pPr>
            <a:r>
              <a:rPr lang="en-US" sz="2800">
                <a:latin typeface="Calibri" charset="0"/>
              </a:rPr>
              <a:t>    </a:t>
            </a:r>
            <a:r>
              <a:rPr lang="en-US" sz="2800">
                <a:latin typeface="Courier New" charset="0"/>
              </a:rPr>
              <a:t>$str1=</a:t>
            </a:r>
            <a:r>
              <a:rPr lang="ja-JP" altLang="en-US" sz="2800">
                <a:latin typeface="Arial" charset="0"/>
              </a:rPr>
              <a:t>“</a:t>
            </a:r>
            <a:r>
              <a:rPr lang="en-US" altLang="ja-JP" sz="2800">
                <a:latin typeface="Courier New" charset="0"/>
              </a:rPr>
              <a:t>Hello</a:t>
            </a:r>
            <a:r>
              <a:rPr lang="ja-JP" altLang="en-US" sz="2800">
                <a:latin typeface="Arial" charset="0"/>
              </a:rPr>
              <a:t>”</a:t>
            </a:r>
            <a:r>
              <a:rPr lang="en-US" altLang="ja-JP" sz="2800">
                <a:latin typeface="Courier New" charset="0"/>
              </a:rPr>
              <a:t>;</a:t>
            </a:r>
            <a:br>
              <a:rPr lang="en-US" altLang="ja-JP" sz="2800">
                <a:latin typeface="Courier New" charset="0"/>
              </a:rPr>
            </a:br>
            <a:r>
              <a:rPr lang="en-US" altLang="ja-JP" sz="2800">
                <a:latin typeface="Courier New" charset="0"/>
              </a:rPr>
              <a:t>$str2=&lt;STDIN&gt;;</a:t>
            </a:r>
            <a:br>
              <a:rPr lang="en-US" altLang="ja-JP" sz="2800">
                <a:latin typeface="Courier New" charset="0"/>
              </a:rPr>
            </a:br>
            <a:r>
              <a:rPr lang="en-US" altLang="ja-JP" sz="2800">
                <a:latin typeface="Courier New" charset="0"/>
              </a:rPr>
              <a:t>chomp $str2;</a:t>
            </a:r>
            <a:br>
              <a:rPr lang="en-US" altLang="ja-JP" sz="2800">
                <a:latin typeface="Courier New" charset="0"/>
              </a:rPr>
            </a:br>
            <a:r>
              <a:rPr lang="en-US" altLang="ja-JP" sz="2800">
                <a:latin typeface="Courier New" charset="0"/>
              </a:rPr>
              <a:t>if ($str1 eq $str2)</a:t>
            </a:r>
            <a:br>
              <a:rPr lang="en-US" altLang="ja-JP" sz="2800">
                <a:latin typeface="Courier New" charset="0"/>
              </a:rPr>
            </a:br>
            <a:r>
              <a:rPr lang="en-US" altLang="ja-JP" sz="2800">
                <a:latin typeface="Courier New" charset="0"/>
              </a:rPr>
              <a:t>	{print </a:t>
            </a:r>
            <a:r>
              <a:rPr lang="ja-JP" altLang="en-US" sz="2800">
                <a:latin typeface="Arial" charset="0"/>
              </a:rPr>
              <a:t>“</a:t>
            </a:r>
            <a:r>
              <a:rPr lang="en-US" altLang="ja-JP" sz="2800">
                <a:latin typeface="Courier New" charset="0"/>
              </a:rPr>
              <a:t>You guessed the string!\n</a:t>
            </a:r>
            <a:r>
              <a:rPr lang="ja-JP" altLang="en-US" sz="2800">
                <a:latin typeface="Arial" charset="0"/>
              </a:rPr>
              <a:t>”</a:t>
            </a:r>
            <a:r>
              <a:rPr lang="en-US" altLang="ja-JP" sz="2800">
                <a:latin typeface="Courier New" charset="0"/>
              </a:rPr>
              <a:t>;}</a:t>
            </a:r>
            <a:br>
              <a:rPr lang="en-US" altLang="ja-JP" sz="2800">
                <a:latin typeface="Courier New" charset="0"/>
              </a:rPr>
            </a:br>
            <a:r>
              <a:rPr lang="en-US" altLang="ja-JP" sz="2800">
                <a:latin typeface="Courier New" charset="0"/>
              </a:rPr>
              <a:t>else</a:t>
            </a:r>
            <a:br>
              <a:rPr lang="en-US" altLang="ja-JP" sz="2800">
                <a:latin typeface="Courier New" charset="0"/>
              </a:rPr>
            </a:br>
            <a:r>
              <a:rPr lang="en-US" altLang="ja-JP" sz="2800">
                <a:latin typeface="Courier New" charset="0"/>
              </a:rPr>
              <a:t>	{print </a:t>
            </a:r>
            <a:r>
              <a:rPr lang="ja-JP" altLang="en-US" sz="2800">
                <a:latin typeface="Arial" charset="0"/>
              </a:rPr>
              <a:t>“</a:t>
            </a:r>
            <a:r>
              <a:rPr lang="en-US" altLang="ja-JP" sz="2800">
                <a:latin typeface="Courier New" charset="0"/>
              </a:rPr>
              <a:t>Wrong guess!\n</a:t>
            </a:r>
            <a:r>
              <a:rPr lang="ja-JP" altLang="en-US" sz="2800">
                <a:latin typeface="Arial" charset="0"/>
              </a:rPr>
              <a:t>”</a:t>
            </a:r>
            <a:r>
              <a:rPr lang="en-US" altLang="ja-JP" sz="2800">
                <a:latin typeface="Courier New" charset="0"/>
              </a:rPr>
              <a:t>;}</a:t>
            </a:r>
            <a:endParaRPr lang="en-US" sz="2800">
              <a:latin typeface="Courier New" charset="0"/>
            </a:endParaRPr>
          </a:p>
        </p:txBody>
      </p:sp>
    </p:spTree>
    <p:extLst>
      <p:ext uri="{BB962C8B-B14F-4D97-AF65-F5344CB8AC3E}">
        <p14:creationId xmlns:p14="http://schemas.microsoft.com/office/powerpoint/2010/main" val="4031450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r>
              <a:rPr lang="en-US">
                <a:latin typeface="Calibri" charset="0"/>
              </a:rPr>
              <a:t>Exercise</a:t>
            </a:r>
            <a:endParaRPr lang="en-CA">
              <a:latin typeface="Calibri" charset="0"/>
            </a:endParaRPr>
          </a:p>
        </p:txBody>
      </p:sp>
      <p:sp>
        <p:nvSpPr>
          <p:cNvPr id="58370" name="Rectangle 3"/>
          <p:cNvSpPr>
            <a:spLocks noGrp="1" noChangeArrowheads="1"/>
          </p:cNvSpPr>
          <p:nvPr>
            <p:ph idx="1"/>
          </p:nvPr>
        </p:nvSpPr>
        <p:spPr/>
        <p:txBody>
          <a:bodyPr/>
          <a:lstStyle/>
          <a:p>
            <a:r>
              <a:rPr lang="en-US">
                <a:latin typeface="Calibri" charset="0"/>
              </a:rPr>
              <a:t>Write a program that creates three different variables, all with names of animals assigned to them (one animal per variable). Display the three animals for the user. Have a random number generator pick one of the three animals, and ask the user to guess which animal was chosen. Let the user know whether they guessed correctly or not.</a:t>
            </a:r>
            <a:endParaRPr lang="en-CA">
              <a:latin typeface="Calibri" charset="0"/>
            </a:endParaRPr>
          </a:p>
        </p:txBody>
      </p:sp>
    </p:spTree>
    <p:extLst>
      <p:ext uri="{BB962C8B-B14F-4D97-AF65-F5344CB8AC3E}">
        <p14:creationId xmlns:p14="http://schemas.microsoft.com/office/powerpoint/2010/main" val="21422843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ctrTitle"/>
          </p:nvPr>
        </p:nvSpPr>
        <p:spPr>
          <a:xfrm>
            <a:off x="685800" y="2286000"/>
            <a:ext cx="7772400" cy="1143000"/>
          </a:xfrm>
        </p:spPr>
        <p:txBody>
          <a:bodyPr/>
          <a:lstStyle/>
          <a:p>
            <a:r>
              <a:rPr lang="en-US">
                <a:latin typeface="Calibri" charset="0"/>
              </a:rPr>
              <a:t>Booleans</a:t>
            </a:r>
          </a:p>
        </p:txBody>
      </p:sp>
      <p:sp>
        <p:nvSpPr>
          <p:cNvPr id="74755"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14429256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r>
              <a:rPr lang="en-US">
                <a:latin typeface="Calibri" charset="0"/>
              </a:rPr>
              <a:t>Boolean operators</a:t>
            </a:r>
            <a:endParaRPr lang="en-CA">
              <a:latin typeface="Calibri" charset="0"/>
            </a:endParaRPr>
          </a:p>
        </p:txBody>
      </p:sp>
      <p:sp>
        <p:nvSpPr>
          <p:cNvPr id="60418" name="Rectangle 3"/>
          <p:cNvSpPr>
            <a:spLocks noGrp="1" noChangeArrowheads="1"/>
          </p:cNvSpPr>
          <p:nvPr>
            <p:ph idx="1"/>
          </p:nvPr>
        </p:nvSpPr>
        <p:spPr/>
        <p:txBody>
          <a:bodyPr/>
          <a:lstStyle/>
          <a:p>
            <a:r>
              <a:rPr lang="en-US" sz="2800">
                <a:latin typeface="Calibri" charset="0"/>
              </a:rPr>
              <a:t>Perl supports to Boolean AND and OR operators in the same way as other high-level languages:</a:t>
            </a:r>
            <a:br>
              <a:rPr lang="en-US" sz="2800">
                <a:latin typeface="Calibri" charset="0"/>
              </a:rPr>
            </a:br>
            <a:r>
              <a:rPr lang="en-US" sz="2800">
                <a:latin typeface="Calibri" charset="0"/>
              </a:rPr>
              <a:t>&amp;&amp;		AND</a:t>
            </a:r>
            <a:br>
              <a:rPr lang="en-US" sz="2800">
                <a:latin typeface="Calibri" charset="0"/>
              </a:rPr>
            </a:br>
            <a:r>
              <a:rPr lang="en-US" sz="2800">
                <a:latin typeface="Calibri" charset="0"/>
              </a:rPr>
              <a:t>||		OR</a:t>
            </a:r>
          </a:p>
          <a:p>
            <a:r>
              <a:rPr lang="en-US" sz="2800">
                <a:latin typeface="Calibri" charset="0"/>
              </a:rPr>
              <a:t>These operators are often used for conditions:</a:t>
            </a:r>
            <a:br>
              <a:rPr lang="en-US" sz="2800">
                <a:latin typeface="Calibri" charset="0"/>
              </a:rPr>
            </a:br>
            <a:r>
              <a:rPr lang="en-US" sz="2800">
                <a:latin typeface="Courier New" charset="0"/>
              </a:rPr>
              <a:t>if (($num1 &lt; 10) &amp;&amp; ($num1 &gt; 5))</a:t>
            </a:r>
          </a:p>
          <a:p>
            <a:r>
              <a:rPr lang="en-US" sz="2800">
                <a:latin typeface="Calibri" charset="0"/>
              </a:rPr>
              <a:t>Perl also allows the use of the words </a:t>
            </a:r>
            <a:r>
              <a:rPr lang="ja-JP" altLang="en-US" sz="2800">
                <a:latin typeface="Arial" charset="0"/>
              </a:rPr>
              <a:t>“</a:t>
            </a:r>
            <a:r>
              <a:rPr lang="en-US" altLang="ja-JP" sz="2800">
                <a:latin typeface="Calibri" charset="0"/>
              </a:rPr>
              <a:t>and</a:t>
            </a:r>
            <a:r>
              <a:rPr lang="ja-JP" altLang="en-US" sz="2800">
                <a:latin typeface="Arial" charset="0"/>
              </a:rPr>
              <a:t>”</a:t>
            </a:r>
            <a:r>
              <a:rPr lang="en-US" altLang="ja-JP" sz="2800">
                <a:latin typeface="Calibri" charset="0"/>
              </a:rPr>
              <a:t> and </a:t>
            </a:r>
            <a:r>
              <a:rPr lang="ja-JP" altLang="en-US" sz="2800">
                <a:latin typeface="Arial" charset="0"/>
              </a:rPr>
              <a:t>“</a:t>
            </a:r>
            <a:r>
              <a:rPr lang="en-US" altLang="ja-JP" sz="2800">
                <a:latin typeface="Calibri" charset="0"/>
              </a:rPr>
              <a:t>or</a:t>
            </a:r>
            <a:r>
              <a:rPr lang="ja-JP" altLang="en-US" sz="2800">
                <a:latin typeface="Arial" charset="0"/>
              </a:rPr>
              <a:t>”</a:t>
            </a:r>
            <a:r>
              <a:rPr lang="en-US" altLang="ja-JP" sz="2800">
                <a:latin typeface="Calibri" charset="0"/>
              </a:rPr>
              <a:t>:</a:t>
            </a:r>
            <a:br>
              <a:rPr lang="en-US" altLang="ja-JP" sz="2800">
                <a:latin typeface="Calibri" charset="0"/>
              </a:rPr>
            </a:br>
            <a:r>
              <a:rPr lang="en-US" altLang="ja-JP" sz="2800">
                <a:latin typeface="Courier New" charset="0"/>
              </a:rPr>
              <a:t>if ($num1 &lt; 10 and $num1 &gt; 5)</a:t>
            </a:r>
          </a:p>
          <a:p>
            <a:endParaRPr lang="en-CA" sz="2800">
              <a:latin typeface="Courier New" charset="0"/>
            </a:endParaRPr>
          </a:p>
        </p:txBody>
      </p:sp>
    </p:spTree>
    <p:extLst>
      <p:ext uri="{BB962C8B-B14F-4D97-AF65-F5344CB8AC3E}">
        <p14:creationId xmlns:p14="http://schemas.microsoft.com/office/powerpoint/2010/main" val="2227242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p:txBody>
          <a:bodyPr/>
          <a:lstStyle/>
          <a:p>
            <a:r>
              <a:rPr lang="en-US">
                <a:latin typeface="Calibri" charset="0"/>
              </a:rPr>
              <a:t>The NOT operator</a:t>
            </a:r>
            <a:endParaRPr lang="en-CA">
              <a:latin typeface="Calibri" charset="0"/>
            </a:endParaRPr>
          </a:p>
        </p:txBody>
      </p:sp>
      <p:sp>
        <p:nvSpPr>
          <p:cNvPr id="61442" name="Rectangle 3"/>
          <p:cNvSpPr>
            <a:spLocks noGrp="1" noChangeArrowheads="1"/>
          </p:cNvSpPr>
          <p:nvPr>
            <p:ph idx="1"/>
          </p:nvPr>
        </p:nvSpPr>
        <p:spPr/>
        <p:txBody>
          <a:bodyPr/>
          <a:lstStyle/>
          <a:p>
            <a:r>
              <a:rPr lang="en-US" sz="2800">
                <a:latin typeface="Calibri" charset="0"/>
              </a:rPr>
              <a:t>Perl allows the negation NOT operator to be specified either as </a:t>
            </a:r>
            <a:r>
              <a:rPr lang="ja-JP" altLang="en-US" sz="2800">
                <a:latin typeface="Arial" charset="0"/>
              </a:rPr>
              <a:t>“</a:t>
            </a:r>
            <a:r>
              <a:rPr lang="en-US" altLang="ja-JP" sz="2800">
                <a:latin typeface="Calibri" charset="0"/>
              </a:rPr>
              <a:t>!</a:t>
            </a:r>
            <a:r>
              <a:rPr lang="ja-JP" altLang="en-US" sz="2800">
                <a:latin typeface="Arial" charset="0"/>
              </a:rPr>
              <a:t>”</a:t>
            </a:r>
            <a:r>
              <a:rPr lang="en-US" altLang="ja-JP" sz="2800">
                <a:latin typeface="Calibri" charset="0"/>
              </a:rPr>
              <a:t> or as the word </a:t>
            </a:r>
            <a:r>
              <a:rPr lang="ja-JP" altLang="en-US" sz="2800">
                <a:latin typeface="Arial" charset="0"/>
              </a:rPr>
              <a:t>“</a:t>
            </a:r>
            <a:r>
              <a:rPr lang="en-US" altLang="ja-JP" sz="2800">
                <a:latin typeface="Calibri" charset="0"/>
              </a:rPr>
              <a:t>not</a:t>
            </a:r>
            <a:r>
              <a:rPr lang="ja-JP" altLang="en-US" sz="2800">
                <a:latin typeface="Arial" charset="0"/>
              </a:rPr>
              <a:t>”</a:t>
            </a:r>
            <a:r>
              <a:rPr lang="en-US" altLang="ja-JP" sz="2800">
                <a:latin typeface="Calibri" charset="0"/>
              </a:rPr>
              <a:t>:</a:t>
            </a:r>
            <a:br>
              <a:rPr lang="en-US" altLang="ja-JP" sz="2800">
                <a:latin typeface="Calibri" charset="0"/>
              </a:rPr>
            </a:br>
            <a:r>
              <a:rPr lang="en-US" altLang="ja-JP" sz="2800">
                <a:latin typeface="Courier New" charset="0"/>
              </a:rPr>
              <a:t>if (($x &lt; 5) &amp;&amp; !($x &gt; 0))</a:t>
            </a:r>
            <a:br>
              <a:rPr lang="en-US" altLang="ja-JP" sz="2800">
                <a:latin typeface="Courier New" charset="0"/>
              </a:rPr>
            </a:br>
            <a:r>
              <a:rPr lang="en-US" altLang="ja-JP" sz="2800">
                <a:latin typeface="Courier New" charset="0"/>
              </a:rPr>
              <a:t>if ($x &lt; 5 and not $x &gt; 0)</a:t>
            </a:r>
          </a:p>
          <a:p>
            <a:r>
              <a:rPr lang="en-US" sz="2800">
                <a:latin typeface="Calibri" charset="0"/>
              </a:rPr>
              <a:t>Boolean conditions are always evaluated left to right.  Keep in mind some complex combinations may not make sense.  Check the logic carefully with compound statements.</a:t>
            </a:r>
            <a:endParaRPr lang="en-CA" sz="2800">
              <a:latin typeface="Calibri" charset="0"/>
            </a:endParaRPr>
          </a:p>
        </p:txBody>
      </p:sp>
    </p:spTree>
    <p:extLst>
      <p:ext uri="{BB962C8B-B14F-4D97-AF65-F5344CB8AC3E}">
        <p14:creationId xmlns:p14="http://schemas.microsoft.com/office/powerpoint/2010/main" val="1816861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r>
              <a:rPr lang="en-US">
                <a:latin typeface="Calibri" charset="0"/>
              </a:rPr>
              <a:t>Comparison operators</a:t>
            </a:r>
          </a:p>
        </p:txBody>
      </p:sp>
      <p:sp>
        <p:nvSpPr>
          <p:cNvPr id="44034" name="Rectangle 3"/>
          <p:cNvSpPr>
            <a:spLocks noGrp="1" noChangeArrowheads="1"/>
          </p:cNvSpPr>
          <p:nvPr>
            <p:ph idx="1"/>
          </p:nvPr>
        </p:nvSpPr>
        <p:spPr/>
        <p:txBody>
          <a:bodyPr/>
          <a:lstStyle/>
          <a:p>
            <a:pPr>
              <a:lnSpc>
                <a:spcPct val="90000"/>
              </a:lnSpc>
            </a:pPr>
            <a:r>
              <a:rPr lang="en-US" dirty="0">
                <a:latin typeface="Calibri" charset="0"/>
              </a:rPr>
              <a:t>Perl supports the standard comparison operators:</a:t>
            </a:r>
          </a:p>
          <a:p>
            <a:pPr lvl="1">
              <a:lnSpc>
                <a:spcPct val="90000"/>
              </a:lnSpc>
              <a:buFontTx/>
              <a:buNone/>
            </a:pPr>
            <a:r>
              <a:rPr lang="en-US" dirty="0">
                <a:latin typeface="Calibri" charset="0"/>
              </a:rPr>
              <a:t>&gt; 		greater than</a:t>
            </a:r>
          </a:p>
          <a:p>
            <a:pPr lvl="1">
              <a:lnSpc>
                <a:spcPct val="90000"/>
              </a:lnSpc>
              <a:buFontTx/>
              <a:buNone/>
            </a:pPr>
            <a:r>
              <a:rPr lang="en-US" dirty="0">
                <a:latin typeface="Calibri" charset="0"/>
              </a:rPr>
              <a:t>&lt;			less than</a:t>
            </a:r>
          </a:p>
          <a:p>
            <a:pPr lvl="1">
              <a:lnSpc>
                <a:spcPct val="90000"/>
              </a:lnSpc>
              <a:buFontTx/>
              <a:buNone/>
            </a:pPr>
            <a:r>
              <a:rPr lang="en-US" dirty="0">
                <a:latin typeface="Calibri" charset="0"/>
              </a:rPr>
              <a:t>&gt;= 	greater than or equal to</a:t>
            </a:r>
          </a:p>
          <a:p>
            <a:pPr lvl="1">
              <a:lnSpc>
                <a:spcPct val="90000"/>
              </a:lnSpc>
              <a:buFontTx/>
              <a:buNone/>
            </a:pPr>
            <a:r>
              <a:rPr lang="en-US" dirty="0">
                <a:latin typeface="Calibri" charset="0"/>
              </a:rPr>
              <a:t>&lt;=		less than or equal to</a:t>
            </a:r>
          </a:p>
          <a:p>
            <a:pPr lvl="1">
              <a:lnSpc>
                <a:spcPct val="90000"/>
              </a:lnSpc>
              <a:buFontTx/>
              <a:buNone/>
            </a:pPr>
            <a:r>
              <a:rPr lang="en-US" dirty="0">
                <a:latin typeface="Calibri" charset="0"/>
              </a:rPr>
              <a:t>==		exactly equal to</a:t>
            </a:r>
          </a:p>
          <a:p>
            <a:pPr lvl="1">
              <a:lnSpc>
                <a:spcPct val="90000"/>
              </a:lnSpc>
              <a:buFontTx/>
              <a:buNone/>
            </a:pPr>
            <a:r>
              <a:rPr lang="en-US" dirty="0">
                <a:latin typeface="Calibri" charset="0"/>
              </a:rPr>
              <a:t>!=		not equal </a:t>
            </a:r>
            <a:r>
              <a:rPr lang="en-US" dirty="0" smtClean="0">
                <a:latin typeface="Calibri" charset="0"/>
              </a:rPr>
              <a:t>to</a:t>
            </a:r>
          </a:p>
          <a:p>
            <a:pPr lvl="1">
              <a:lnSpc>
                <a:spcPct val="90000"/>
              </a:lnSpc>
              <a:buFontTx/>
              <a:buNone/>
            </a:pPr>
            <a:r>
              <a:rPr lang="en-US" dirty="0" smtClean="0">
                <a:latin typeface="Calibri" charset="0"/>
              </a:rPr>
              <a:t>&lt;=&gt;   Comparison with </a:t>
            </a:r>
            <a:r>
              <a:rPr lang="en-US" smtClean="0">
                <a:latin typeface="Calibri" charset="0"/>
              </a:rPr>
              <a:t>signed result</a:t>
            </a:r>
            <a:endParaRPr lang="en-US" dirty="0">
              <a:latin typeface="Calibri" charset="0"/>
            </a:endParaRPr>
          </a:p>
        </p:txBody>
      </p:sp>
    </p:spTree>
    <p:extLst>
      <p:ext uri="{BB962C8B-B14F-4D97-AF65-F5344CB8AC3E}">
        <p14:creationId xmlns:p14="http://schemas.microsoft.com/office/powerpoint/2010/main" val="34533314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r>
              <a:rPr lang="en-US">
                <a:latin typeface="Calibri" charset="0"/>
              </a:rPr>
              <a:t>Exercise</a:t>
            </a:r>
            <a:endParaRPr lang="en-CA">
              <a:latin typeface="Calibri" charset="0"/>
            </a:endParaRPr>
          </a:p>
        </p:txBody>
      </p:sp>
      <p:sp>
        <p:nvSpPr>
          <p:cNvPr id="62466" name="Rectangle 3"/>
          <p:cNvSpPr>
            <a:spLocks noGrp="1" noChangeArrowheads="1"/>
          </p:cNvSpPr>
          <p:nvPr>
            <p:ph idx="1"/>
          </p:nvPr>
        </p:nvSpPr>
        <p:spPr/>
        <p:txBody>
          <a:bodyPr/>
          <a:lstStyle/>
          <a:p>
            <a:r>
              <a:rPr lang="en-US">
                <a:latin typeface="Calibri" charset="0"/>
              </a:rPr>
              <a:t>Write a program that asks the user for a number between 1 and 100. Check to see if the number is even or greater than 10.  If it is, display a message to that effect.  Also check to see if the number is between 15 and 25 and display a message showing the result. </a:t>
            </a:r>
            <a:endParaRPr lang="en-CA">
              <a:latin typeface="Calibri" charset="0"/>
            </a:endParaRPr>
          </a:p>
        </p:txBody>
      </p:sp>
    </p:spTree>
    <p:extLst>
      <p:ext uri="{BB962C8B-B14F-4D97-AF65-F5344CB8AC3E}">
        <p14:creationId xmlns:p14="http://schemas.microsoft.com/office/powerpoint/2010/main" val="32770901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ctrTitle"/>
          </p:nvPr>
        </p:nvSpPr>
        <p:spPr>
          <a:xfrm>
            <a:off x="685800" y="2286000"/>
            <a:ext cx="7772400" cy="1143000"/>
          </a:xfrm>
        </p:spPr>
        <p:txBody>
          <a:bodyPr/>
          <a:lstStyle/>
          <a:p>
            <a:r>
              <a:rPr lang="en-US">
                <a:latin typeface="Calibri" charset="0"/>
              </a:rPr>
              <a:t>Shortform ifs</a:t>
            </a:r>
            <a:endParaRPr lang="en-CA">
              <a:latin typeface="Calibri" charset="0"/>
            </a:endParaRPr>
          </a:p>
        </p:txBody>
      </p:sp>
      <p:sp>
        <p:nvSpPr>
          <p:cNvPr id="78851"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16232799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p:txBody>
          <a:bodyPr/>
          <a:lstStyle/>
          <a:p>
            <a:r>
              <a:rPr lang="en-US">
                <a:latin typeface="Calibri" charset="0"/>
              </a:rPr>
              <a:t>The shortform if</a:t>
            </a:r>
            <a:endParaRPr lang="en-CA">
              <a:latin typeface="Calibri" charset="0"/>
            </a:endParaRPr>
          </a:p>
        </p:txBody>
      </p:sp>
      <p:sp>
        <p:nvSpPr>
          <p:cNvPr id="64514" name="Rectangle 3"/>
          <p:cNvSpPr>
            <a:spLocks noGrp="1" noChangeArrowheads="1"/>
          </p:cNvSpPr>
          <p:nvPr>
            <p:ph idx="1"/>
          </p:nvPr>
        </p:nvSpPr>
        <p:spPr/>
        <p:txBody>
          <a:bodyPr/>
          <a:lstStyle/>
          <a:p>
            <a:pPr>
              <a:lnSpc>
                <a:spcPct val="90000"/>
              </a:lnSpc>
            </a:pPr>
            <a:r>
              <a:rPr lang="en-US" sz="2800">
                <a:latin typeface="Calibri" charset="0"/>
              </a:rPr>
              <a:t>A shortform if statement is popular in Perl, and is applicable if there is only one statement that would reside inside the code block.  Instead of writing:</a:t>
            </a:r>
            <a:br>
              <a:rPr lang="en-US" sz="2800">
                <a:latin typeface="Calibri" charset="0"/>
              </a:rPr>
            </a:br>
            <a:r>
              <a:rPr lang="en-US" sz="2800">
                <a:latin typeface="Courier New" charset="0"/>
              </a:rPr>
              <a:t>if (condition)</a:t>
            </a:r>
            <a:br>
              <a:rPr lang="en-US" sz="2800">
                <a:latin typeface="Courier New" charset="0"/>
              </a:rPr>
            </a:br>
            <a:r>
              <a:rPr lang="en-US" sz="2800">
                <a:latin typeface="Courier New" charset="0"/>
              </a:rPr>
              <a:t>{statement;}</a:t>
            </a:r>
            <a:r>
              <a:rPr lang="en-US" sz="2800">
                <a:latin typeface="Calibri" charset="0"/>
              </a:rPr>
              <a:t/>
            </a:r>
            <a:br>
              <a:rPr lang="en-US" sz="2800">
                <a:latin typeface="Calibri" charset="0"/>
              </a:rPr>
            </a:br>
            <a:r>
              <a:rPr lang="en-US" sz="2800">
                <a:latin typeface="Calibri" charset="0"/>
              </a:rPr>
              <a:t>you can write:</a:t>
            </a:r>
            <a:br>
              <a:rPr lang="en-US" sz="2800">
                <a:latin typeface="Calibri" charset="0"/>
              </a:rPr>
            </a:br>
            <a:r>
              <a:rPr lang="en-US" sz="2800">
                <a:latin typeface="Courier New" charset="0"/>
              </a:rPr>
              <a:t>statement if (condition);</a:t>
            </a:r>
          </a:p>
          <a:p>
            <a:pPr>
              <a:lnSpc>
                <a:spcPct val="90000"/>
              </a:lnSpc>
            </a:pPr>
            <a:r>
              <a:rPr lang="en-US" sz="2800">
                <a:latin typeface="Calibri" charset="0"/>
              </a:rPr>
              <a:t>This may look confusing, and many programmers do not use it, but it is legal</a:t>
            </a:r>
            <a:endParaRPr lang="en-CA" sz="2800">
              <a:latin typeface="Calibri" charset="0"/>
            </a:endParaRPr>
          </a:p>
        </p:txBody>
      </p:sp>
    </p:spTree>
    <p:extLst>
      <p:ext uri="{BB962C8B-B14F-4D97-AF65-F5344CB8AC3E}">
        <p14:creationId xmlns:p14="http://schemas.microsoft.com/office/powerpoint/2010/main" val="1535169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p:nvPr>
        </p:nvSpPr>
        <p:spPr/>
        <p:txBody>
          <a:bodyPr/>
          <a:lstStyle/>
          <a:p>
            <a:r>
              <a:rPr lang="en-US">
                <a:latin typeface="Calibri" charset="0"/>
              </a:rPr>
              <a:t>Example of shortform if</a:t>
            </a:r>
            <a:endParaRPr lang="en-CA">
              <a:latin typeface="Calibri" charset="0"/>
            </a:endParaRPr>
          </a:p>
        </p:txBody>
      </p:sp>
      <p:sp>
        <p:nvSpPr>
          <p:cNvPr id="65538" name="Rectangle 3"/>
          <p:cNvSpPr>
            <a:spLocks noGrp="1" noChangeArrowheads="1"/>
          </p:cNvSpPr>
          <p:nvPr>
            <p:ph idx="1"/>
          </p:nvPr>
        </p:nvSpPr>
        <p:spPr/>
        <p:txBody>
          <a:bodyPr/>
          <a:lstStyle/>
          <a:p>
            <a:pPr>
              <a:lnSpc>
                <a:spcPct val="90000"/>
              </a:lnSpc>
            </a:pPr>
            <a:r>
              <a:rPr lang="en-US">
                <a:latin typeface="Calibri" charset="0"/>
              </a:rPr>
              <a:t>This is an example of the shortform if statement:</a:t>
            </a:r>
            <a:br>
              <a:rPr lang="en-US">
                <a:latin typeface="Calibri" charset="0"/>
              </a:rPr>
            </a:br>
            <a:r>
              <a:rPr lang="en-US">
                <a:latin typeface="Courier New" charset="0"/>
              </a:rPr>
              <a:t>$flag = 1 if ($num1 &gt; 10);</a:t>
            </a:r>
          </a:p>
          <a:p>
            <a:pPr>
              <a:lnSpc>
                <a:spcPct val="90000"/>
              </a:lnSpc>
            </a:pPr>
            <a:r>
              <a:rPr lang="en-US">
                <a:latin typeface="Calibri" charset="0"/>
              </a:rPr>
              <a:t>This is the same as writing</a:t>
            </a:r>
            <a:br>
              <a:rPr lang="en-US">
                <a:latin typeface="Calibri" charset="0"/>
              </a:rPr>
            </a:br>
            <a:r>
              <a:rPr lang="en-US">
                <a:latin typeface="Courier New" charset="0"/>
              </a:rPr>
              <a:t>if ($num1 &gt; 10)</a:t>
            </a:r>
            <a:br>
              <a:rPr lang="en-US">
                <a:latin typeface="Courier New" charset="0"/>
              </a:rPr>
            </a:br>
            <a:r>
              <a:rPr lang="en-US">
                <a:latin typeface="Courier New" charset="0"/>
              </a:rPr>
              <a:t>{$flag = 1;}</a:t>
            </a:r>
          </a:p>
          <a:p>
            <a:pPr>
              <a:lnSpc>
                <a:spcPct val="90000"/>
              </a:lnSpc>
            </a:pPr>
            <a:r>
              <a:rPr lang="en-US">
                <a:latin typeface="Calibri" charset="0"/>
              </a:rPr>
              <a:t>Shortform ifs can only be used when a single statement is to be executed</a:t>
            </a:r>
            <a:endParaRPr lang="en-CA">
              <a:latin typeface="Calibri" charset="0"/>
            </a:endParaRPr>
          </a:p>
        </p:txBody>
      </p:sp>
    </p:spTree>
    <p:extLst>
      <p:ext uri="{BB962C8B-B14F-4D97-AF65-F5344CB8AC3E}">
        <p14:creationId xmlns:p14="http://schemas.microsoft.com/office/powerpoint/2010/main" val="21160516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p:txBody>
          <a:bodyPr/>
          <a:lstStyle/>
          <a:p>
            <a:r>
              <a:rPr lang="en-US">
                <a:latin typeface="Calibri" charset="0"/>
              </a:rPr>
              <a:t>The elsif construct</a:t>
            </a:r>
            <a:endParaRPr lang="en-CA">
              <a:latin typeface="Calibri" charset="0"/>
            </a:endParaRPr>
          </a:p>
        </p:txBody>
      </p:sp>
      <p:sp>
        <p:nvSpPr>
          <p:cNvPr id="66562" name="Rectangle 3"/>
          <p:cNvSpPr>
            <a:spLocks noGrp="1" noChangeArrowheads="1"/>
          </p:cNvSpPr>
          <p:nvPr>
            <p:ph idx="1"/>
          </p:nvPr>
        </p:nvSpPr>
        <p:spPr/>
        <p:txBody>
          <a:bodyPr/>
          <a:lstStyle/>
          <a:p>
            <a:r>
              <a:rPr lang="en-US" sz="2800">
                <a:latin typeface="Calibri" charset="0"/>
              </a:rPr>
              <a:t>Instead of using if-else structures to nest ifs, you can also use the shortform elsif. This removes the need for a set of curly braces for the else. Instead of writing:</a:t>
            </a:r>
            <a:br>
              <a:rPr lang="en-US" sz="2800">
                <a:latin typeface="Calibri" charset="0"/>
              </a:rPr>
            </a:br>
            <a:r>
              <a:rPr lang="en-US" sz="2800">
                <a:latin typeface="Courier New" charset="0"/>
              </a:rPr>
              <a:t>else { if (cond) {statements…}}</a:t>
            </a:r>
            <a:br>
              <a:rPr lang="en-US" sz="2800">
                <a:latin typeface="Courier New" charset="0"/>
              </a:rPr>
            </a:br>
            <a:r>
              <a:rPr lang="en-US" sz="2800">
                <a:latin typeface="Calibri" charset="0"/>
              </a:rPr>
              <a:t>you can write:</a:t>
            </a:r>
            <a:br>
              <a:rPr lang="en-US" sz="2800">
                <a:latin typeface="Calibri" charset="0"/>
              </a:rPr>
            </a:br>
            <a:r>
              <a:rPr lang="en-US" sz="2800">
                <a:latin typeface="Courier New" charset="0"/>
              </a:rPr>
              <a:t>elsif (cond) {statements…}</a:t>
            </a:r>
          </a:p>
          <a:p>
            <a:r>
              <a:rPr lang="en-US" sz="2800">
                <a:latin typeface="Calibri" charset="0"/>
              </a:rPr>
              <a:t>The use of elsif simplifies the number of braces, but some find it awkward to read easily</a:t>
            </a:r>
            <a:endParaRPr lang="en-CA" sz="2800">
              <a:latin typeface="Calibri" charset="0"/>
            </a:endParaRPr>
          </a:p>
        </p:txBody>
      </p:sp>
    </p:spTree>
    <p:extLst>
      <p:ext uri="{BB962C8B-B14F-4D97-AF65-F5344CB8AC3E}">
        <p14:creationId xmlns:p14="http://schemas.microsoft.com/office/powerpoint/2010/main" val="33183851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p:txBody>
          <a:bodyPr/>
          <a:lstStyle/>
          <a:p>
            <a:r>
              <a:rPr lang="en-US">
                <a:latin typeface="Calibri" charset="0"/>
              </a:rPr>
              <a:t>Exercise</a:t>
            </a:r>
            <a:endParaRPr lang="en-CA">
              <a:latin typeface="Calibri" charset="0"/>
            </a:endParaRPr>
          </a:p>
        </p:txBody>
      </p:sp>
      <p:sp>
        <p:nvSpPr>
          <p:cNvPr id="67586" name="Rectangle 3"/>
          <p:cNvSpPr>
            <a:spLocks noGrp="1" noChangeArrowheads="1"/>
          </p:cNvSpPr>
          <p:nvPr>
            <p:ph idx="1"/>
          </p:nvPr>
        </p:nvSpPr>
        <p:spPr/>
        <p:txBody>
          <a:bodyPr/>
          <a:lstStyle/>
          <a:p>
            <a:pPr>
              <a:lnSpc>
                <a:spcPct val="90000"/>
              </a:lnSpc>
            </a:pPr>
            <a:r>
              <a:rPr lang="en-US" sz="2800">
                <a:latin typeface="Calibri" charset="0"/>
              </a:rPr>
              <a:t>Write a program that asks the user for the outside temperature in degrees Fahrenheit.  Display the equivalent in degrees Celsius.  The conversion formula is:</a:t>
            </a:r>
            <a:br>
              <a:rPr lang="en-US" sz="2800">
                <a:latin typeface="Calibri" charset="0"/>
              </a:rPr>
            </a:br>
            <a:r>
              <a:rPr lang="en-US" sz="2800">
                <a:latin typeface="Courier New" charset="0"/>
              </a:rPr>
              <a:t>	F=32+9C/5</a:t>
            </a:r>
            <a:br>
              <a:rPr lang="en-US" sz="2800">
                <a:latin typeface="Courier New" charset="0"/>
              </a:rPr>
            </a:br>
            <a:r>
              <a:rPr lang="en-US" sz="2800">
                <a:latin typeface="Calibri" charset="0"/>
              </a:rPr>
              <a:t>where F is degrees Fahrenheit and C is degrees Celsius. Then, if the temperature is going to be below 40F tell the user to take a coat.  If the temperature is above 80F tell them to avoid sunburn. If it</a:t>
            </a:r>
            <a:r>
              <a:rPr lang="ja-JP" altLang="en-US" sz="2800">
                <a:latin typeface="Arial" charset="0"/>
              </a:rPr>
              <a:t>’</a:t>
            </a:r>
            <a:r>
              <a:rPr lang="en-US" altLang="ja-JP" sz="2800">
                <a:latin typeface="Calibri" charset="0"/>
              </a:rPr>
              <a:t>s in between, tell them it will be a great day!</a:t>
            </a:r>
            <a:endParaRPr lang="en-CA" sz="2800">
              <a:latin typeface="Calibri" charset="0"/>
            </a:endParaRPr>
          </a:p>
        </p:txBody>
      </p:sp>
    </p:spTree>
    <p:extLst>
      <p:ext uri="{BB962C8B-B14F-4D97-AF65-F5344CB8AC3E}">
        <p14:creationId xmlns:p14="http://schemas.microsoft.com/office/powerpoint/2010/main" val="4062310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r>
              <a:rPr lang="en-US">
                <a:latin typeface="Calibri" charset="0"/>
              </a:rPr>
              <a:t>True and false</a:t>
            </a:r>
          </a:p>
        </p:txBody>
      </p:sp>
      <p:sp>
        <p:nvSpPr>
          <p:cNvPr id="45058" name="Rectangle 3"/>
          <p:cNvSpPr>
            <a:spLocks noGrp="1" noChangeArrowheads="1"/>
          </p:cNvSpPr>
          <p:nvPr>
            <p:ph idx="1"/>
          </p:nvPr>
        </p:nvSpPr>
        <p:spPr/>
        <p:txBody>
          <a:bodyPr>
            <a:normAutofit lnSpcReduction="10000"/>
          </a:bodyPr>
          <a:lstStyle/>
          <a:p>
            <a:pPr>
              <a:lnSpc>
                <a:spcPct val="90000"/>
              </a:lnSpc>
            </a:pPr>
            <a:r>
              <a:rPr lang="en-US" sz="2800">
                <a:latin typeface="Calibri" charset="0"/>
              </a:rPr>
              <a:t>In Perl, any condition that evaluate to false is assigned a value of zero.  Anything that is non-zero is true.  This applies to conditions in statements (such as the if you</a:t>
            </a:r>
            <a:r>
              <a:rPr lang="ja-JP" altLang="en-US" sz="2800">
                <a:latin typeface="Arial" charset="0"/>
              </a:rPr>
              <a:t>’</a:t>
            </a:r>
            <a:r>
              <a:rPr lang="en-US" altLang="ja-JP" sz="2800">
                <a:latin typeface="Calibri" charset="0"/>
              </a:rPr>
              <a:t>ll see in a moment) as well as for numeric evaluation:</a:t>
            </a:r>
            <a:br>
              <a:rPr lang="en-US" altLang="ja-JP" sz="2800">
                <a:latin typeface="Calibri" charset="0"/>
              </a:rPr>
            </a:br>
            <a:r>
              <a:rPr lang="en-US" altLang="ja-JP" sz="2800">
                <a:latin typeface="Calibri" charset="0"/>
              </a:rPr>
              <a:t>0		false</a:t>
            </a:r>
            <a:br>
              <a:rPr lang="en-US" altLang="ja-JP" sz="2800">
                <a:latin typeface="Calibri" charset="0"/>
              </a:rPr>
            </a:br>
            <a:r>
              <a:rPr lang="en-US" altLang="ja-JP" sz="2800">
                <a:latin typeface="Calibri" charset="0"/>
              </a:rPr>
              <a:t>3		true (non-zero)</a:t>
            </a:r>
            <a:br>
              <a:rPr lang="en-US" altLang="ja-JP" sz="2800">
                <a:latin typeface="Calibri" charset="0"/>
              </a:rPr>
            </a:br>
            <a:r>
              <a:rPr lang="en-US" altLang="ja-JP" sz="2800">
                <a:latin typeface="Calibri" charset="0"/>
              </a:rPr>
              <a:t>5-5		false (evaluates to zero)</a:t>
            </a:r>
            <a:br>
              <a:rPr lang="en-US" altLang="ja-JP" sz="2800">
                <a:latin typeface="Calibri" charset="0"/>
              </a:rPr>
            </a:br>
            <a:r>
              <a:rPr lang="en-US" altLang="ja-JP" sz="2800">
                <a:latin typeface="Calibri" charset="0"/>
              </a:rPr>
              <a:t>0.00	false (it</a:t>
            </a:r>
            <a:r>
              <a:rPr lang="ja-JP" altLang="en-US" sz="2800">
                <a:latin typeface="Arial" charset="0"/>
              </a:rPr>
              <a:t>’</a:t>
            </a:r>
            <a:r>
              <a:rPr lang="en-US" altLang="ja-JP" sz="2800">
                <a:latin typeface="Calibri" charset="0"/>
              </a:rPr>
              <a:t>s zero with precision)</a:t>
            </a:r>
            <a:br>
              <a:rPr lang="en-US" altLang="ja-JP" sz="2800">
                <a:latin typeface="Calibri" charset="0"/>
              </a:rPr>
            </a:br>
            <a:r>
              <a:rPr lang="ja-JP" altLang="en-US" sz="2800">
                <a:latin typeface="Arial" charset="0"/>
              </a:rPr>
              <a:t>“”</a:t>
            </a:r>
            <a:r>
              <a:rPr lang="en-US" altLang="ja-JP" sz="2800">
                <a:latin typeface="Calibri" charset="0"/>
              </a:rPr>
              <a:t>		Null string is false</a:t>
            </a:r>
            <a:br>
              <a:rPr lang="en-US" altLang="ja-JP" sz="2800">
                <a:latin typeface="Calibri" charset="0"/>
              </a:rPr>
            </a:br>
            <a:r>
              <a:rPr lang="ja-JP" altLang="en-US" sz="2800">
                <a:latin typeface="Arial" charset="0"/>
              </a:rPr>
              <a:t>“</a:t>
            </a:r>
            <a:r>
              <a:rPr lang="en-US" altLang="ja-JP" sz="2800">
                <a:latin typeface="Calibri" charset="0"/>
              </a:rPr>
              <a:t> </a:t>
            </a:r>
            <a:r>
              <a:rPr lang="ja-JP" altLang="en-US" sz="2800">
                <a:latin typeface="Arial" charset="0"/>
              </a:rPr>
              <a:t>”</a:t>
            </a:r>
            <a:r>
              <a:rPr lang="en-US" altLang="ja-JP" sz="2800">
                <a:latin typeface="Calibri" charset="0"/>
              </a:rPr>
              <a:t>		String with a space or anything not null 		is true</a:t>
            </a:r>
            <a:endParaRPr lang="en-US" sz="2800">
              <a:latin typeface="Calibri" charset="0"/>
            </a:endParaRPr>
          </a:p>
        </p:txBody>
      </p:sp>
    </p:spTree>
    <p:extLst>
      <p:ext uri="{BB962C8B-B14F-4D97-AF65-F5344CB8AC3E}">
        <p14:creationId xmlns:p14="http://schemas.microsoft.com/office/powerpoint/2010/main" val="3652280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ctrTitle"/>
          </p:nvPr>
        </p:nvSpPr>
        <p:spPr>
          <a:xfrm>
            <a:off x="685800" y="2286000"/>
            <a:ext cx="7772400" cy="1143000"/>
          </a:xfrm>
        </p:spPr>
        <p:txBody>
          <a:bodyPr/>
          <a:lstStyle/>
          <a:p>
            <a:r>
              <a:rPr lang="en-US">
                <a:latin typeface="Calibri" charset="0"/>
              </a:rPr>
              <a:t>The if statement</a:t>
            </a:r>
          </a:p>
        </p:txBody>
      </p:sp>
      <p:sp>
        <p:nvSpPr>
          <p:cNvPr id="61443" name="Rectangle 3"/>
          <p:cNvSpPr>
            <a:spLocks noGrp="1" noChangeArrowheads="1"/>
          </p:cNvSpPr>
          <p:nvPr>
            <p:ph type="subTitle" idx="1"/>
          </p:nvPr>
        </p:nvSpPr>
        <p:spPr/>
        <p:txBody>
          <a:bodyPr rtlCol="0">
            <a:normAutofit/>
          </a:bodyPr>
          <a:lstStyle/>
          <a:p>
            <a:pPr fontAlgn="auto">
              <a:spcAft>
                <a:spcPts val="0"/>
              </a:spcAft>
              <a:buFont typeface="Arial"/>
              <a:buNone/>
              <a:defRPr/>
            </a:pPr>
            <a:endParaRPr lang="en-CA" smtClean="0">
              <a:ea typeface="+mn-ea"/>
              <a:cs typeface="+mn-cs"/>
            </a:endParaRPr>
          </a:p>
        </p:txBody>
      </p:sp>
    </p:spTree>
    <p:extLst>
      <p:ext uri="{BB962C8B-B14F-4D97-AF65-F5344CB8AC3E}">
        <p14:creationId xmlns:p14="http://schemas.microsoft.com/office/powerpoint/2010/main" val="3247584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r>
              <a:rPr lang="en-US">
                <a:latin typeface="Calibri" charset="0"/>
              </a:rPr>
              <a:t>The if statement</a:t>
            </a:r>
          </a:p>
        </p:txBody>
      </p:sp>
      <p:sp>
        <p:nvSpPr>
          <p:cNvPr id="47106" name="Rectangle 3"/>
          <p:cNvSpPr>
            <a:spLocks noGrp="1" noChangeArrowheads="1"/>
          </p:cNvSpPr>
          <p:nvPr>
            <p:ph idx="1"/>
          </p:nvPr>
        </p:nvSpPr>
        <p:spPr/>
        <p:txBody>
          <a:bodyPr/>
          <a:lstStyle/>
          <a:p>
            <a:pPr>
              <a:lnSpc>
                <a:spcPct val="90000"/>
              </a:lnSpc>
            </a:pPr>
            <a:r>
              <a:rPr lang="en-US" sz="2800">
                <a:latin typeface="Calibri" charset="0"/>
              </a:rPr>
              <a:t>Perl</a:t>
            </a:r>
            <a:r>
              <a:rPr lang="ja-JP" altLang="en-US" sz="2800">
                <a:latin typeface="Arial" charset="0"/>
              </a:rPr>
              <a:t>’</a:t>
            </a:r>
            <a:r>
              <a:rPr lang="en-US" altLang="ja-JP" sz="2800">
                <a:latin typeface="Calibri" charset="0"/>
              </a:rPr>
              <a:t>s if statement is similar to those of other high-level languages:</a:t>
            </a:r>
            <a:br>
              <a:rPr lang="en-US" altLang="ja-JP" sz="2800">
                <a:latin typeface="Calibri" charset="0"/>
              </a:rPr>
            </a:br>
            <a:r>
              <a:rPr lang="en-US" altLang="ja-JP" sz="2800">
                <a:latin typeface="Calibri" charset="0"/>
              </a:rPr>
              <a:t>	</a:t>
            </a:r>
            <a:r>
              <a:rPr lang="en-US" altLang="ja-JP" sz="2800">
                <a:latin typeface="Courier New" charset="0"/>
              </a:rPr>
              <a:t>if (condition)</a:t>
            </a:r>
            <a:br>
              <a:rPr lang="en-US" altLang="ja-JP" sz="2800">
                <a:latin typeface="Courier New" charset="0"/>
              </a:rPr>
            </a:br>
            <a:r>
              <a:rPr lang="en-US" altLang="ja-JP" sz="2800">
                <a:latin typeface="Courier New" charset="0"/>
              </a:rPr>
              <a:t>	{ do if true }</a:t>
            </a:r>
            <a:br>
              <a:rPr lang="en-US" altLang="ja-JP" sz="2800">
                <a:latin typeface="Courier New" charset="0"/>
              </a:rPr>
            </a:br>
            <a:r>
              <a:rPr lang="en-US" altLang="ja-JP" sz="2800">
                <a:latin typeface="Courier New" charset="0"/>
              </a:rPr>
              <a:t>	else</a:t>
            </a:r>
            <a:br>
              <a:rPr lang="en-US" altLang="ja-JP" sz="2800">
                <a:latin typeface="Courier New" charset="0"/>
              </a:rPr>
            </a:br>
            <a:r>
              <a:rPr lang="en-US" altLang="ja-JP" sz="2800">
                <a:latin typeface="Courier New" charset="0"/>
              </a:rPr>
              <a:t>	{ do if false }</a:t>
            </a:r>
          </a:p>
          <a:p>
            <a:pPr>
              <a:lnSpc>
                <a:spcPct val="90000"/>
              </a:lnSpc>
            </a:pPr>
            <a:r>
              <a:rPr lang="en-US" sz="2800">
                <a:latin typeface="Calibri" charset="0"/>
              </a:rPr>
              <a:t>The blocks of code can contain many statements.  The else and its statements are optional.</a:t>
            </a:r>
          </a:p>
          <a:p>
            <a:pPr>
              <a:lnSpc>
                <a:spcPct val="90000"/>
              </a:lnSpc>
            </a:pPr>
            <a:r>
              <a:rPr lang="en-US" sz="2800">
                <a:latin typeface="Calibri" charset="0"/>
              </a:rPr>
              <a:t>Only one block of code is executed, depending on whether the condition is true or false</a:t>
            </a:r>
          </a:p>
        </p:txBody>
      </p:sp>
    </p:spTree>
    <p:extLst>
      <p:ext uri="{BB962C8B-B14F-4D97-AF65-F5344CB8AC3E}">
        <p14:creationId xmlns:p14="http://schemas.microsoft.com/office/powerpoint/2010/main" val="2756044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r>
              <a:rPr lang="en-US">
                <a:latin typeface="Calibri" charset="0"/>
              </a:rPr>
              <a:t>Example of if</a:t>
            </a:r>
          </a:p>
        </p:txBody>
      </p:sp>
      <p:sp>
        <p:nvSpPr>
          <p:cNvPr id="48130" name="Rectangle 3"/>
          <p:cNvSpPr>
            <a:spLocks noGrp="1" noChangeArrowheads="1"/>
          </p:cNvSpPr>
          <p:nvPr>
            <p:ph idx="1"/>
          </p:nvPr>
        </p:nvSpPr>
        <p:spPr/>
        <p:txBody>
          <a:bodyPr/>
          <a:lstStyle/>
          <a:p>
            <a:pPr>
              <a:lnSpc>
                <a:spcPct val="90000"/>
              </a:lnSpc>
            </a:pPr>
            <a:r>
              <a:rPr lang="en-US" sz="2800">
                <a:latin typeface="Calibri" charset="0"/>
              </a:rPr>
              <a:t>A simple if statement is:</a:t>
            </a:r>
            <a:br>
              <a:rPr lang="en-US" sz="2800">
                <a:latin typeface="Calibri" charset="0"/>
              </a:rPr>
            </a:br>
            <a:r>
              <a:rPr lang="en-US" sz="2800">
                <a:latin typeface="Courier New" charset="0"/>
              </a:rPr>
              <a:t>if ( $num1 &gt; 5 )</a:t>
            </a:r>
            <a:br>
              <a:rPr lang="en-US" sz="2800">
                <a:latin typeface="Courier New" charset="0"/>
              </a:rPr>
            </a:br>
            <a:r>
              <a:rPr lang="en-US" sz="2800">
                <a:latin typeface="Courier New" charset="0"/>
              </a:rPr>
              <a:t>{print </a:t>
            </a:r>
            <a:r>
              <a:rPr lang="ja-JP" altLang="en-US" sz="2800">
                <a:latin typeface="Arial" charset="0"/>
              </a:rPr>
              <a:t>“</a:t>
            </a:r>
            <a:r>
              <a:rPr lang="en-US" altLang="ja-JP" sz="2800">
                <a:latin typeface="Courier New" charset="0"/>
              </a:rPr>
              <a:t>It is greater than 5.</a:t>
            </a:r>
            <a:r>
              <a:rPr lang="ja-JP" altLang="en-US" sz="2800">
                <a:latin typeface="Arial" charset="0"/>
              </a:rPr>
              <a:t>”</a:t>
            </a:r>
            <a:r>
              <a:rPr lang="en-US" altLang="ja-JP" sz="2800">
                <a:latin typeface="Courier New" charset="0"/>
              </a:rPr>
              <a:t>;}</a:t>
            </a:r>
            <a:br>
              <a:rPr lang="en-US" altLang="ja-JP" sz="2800">
                <a:latin typeface="Courier New" charset="0"/>
              </a:rPr>
            </a:br>
            <a:r>
              <a:rPr lang="en-US" altLang="ja-JP" sz="2800">
                <a:latin typeface="Courier New" charset="0"/>
              </a:rPr>
              <a:t>else</a:t>
            </a:r>
            <a:br>
              <a:rPr lang="en-US" altLang="ja-JP" sz="2800">
                <a:latin typeface="Courier New" charset="0"/>
              </a:rPr>
            </a:br>
            <a:r>
              <a:rPr lang="en-US" altLang="ja-JP" sz="2800">
                <a:latin typeface="Courier New" charset="0"/>
              </a:rPr>
              <a:t>{print </a:t>
            </a:r>
            <a:r>
              <a:rPr lang="ja-JP" altLang="en-US" sz="2800">
                <a:latin typeface="Arial" charset="0"/>
              </a:rPr>
              <a:t>“</a:t>
            </a:r>
            <a:r>
              <a:rPr lang="en-US" altLang="ja-JP" sz="2800">
                <a:latin typeface="Courier New" charset="0"/>
              </a:rPr>
              <a:t>It is less than or equal to 5.</a:t>
            </a:r>
            <a:r>
              <a:rPr lang="ja-JP" altLang="en-US" sz="2800">
                <a:latin typeface="Arial" charset="0"/>
              </a:rPr>
              <a:t>”</a:t>
            </a:r>
            <a:r>
              <a:rPr lang="en-US" altLang="ja-JP" sz="2800">
                <a:latin typeface="Courier New" charset="0"/>
              </a:rPr>
              <a:t>;}</a:t>
            </a:r>
          </a:p>
          <a:p>
            <a:pPr>
              <a:lnSpc>
                <a:spcPct val="90000"/>
              </a:lnSpc>
            </a:pPr>
            <a:r>
              <a:rPr lang="en-US" sz="2800">
                <a:latin typeface="Calibri" charset="0"/>
              </a:rPr>
              <a:t>If there is only one statement in a block, you can leave the curly braces off as long as a semicolon is used, however many programmer use curly braces to make the code more readable</a:t>
            </a:r>
          </a:p>
        </p:txBody>
      </p:sp>
    </p:spTree>
    <p:extLst>
      <p:ext uri="{BB962C8B-B14F-4D97-AF65-F5344CB8AC3E}">
        <p14:creationId xmlns:p14="http://schemas.microsoft.com/office/powerpoint/2010/main" val="2656221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r>
              <a:rPr lang="en-US">
                <a:latin typeface="Calibri" charset="0"/>
              </a:rPr>
              <a:t>Exercise</a:t>
            </a:r>
          </a:p>
        </p:txBody>
      </p:sp>
      <p:sp>
        <p:nvSpPr>
          <p:cNvPr id="49154" name="Rectangle 3"/>
          <p:cNvSpPr>
            <a:spLocks noGrp="1" noChangeArrowheads="1"/>
          </p:cNvSpPr>
          <p:nvPr>
            <p:ph idx="1"/>
          </p:nvPr>
        </p:nvSpPr>
        <p:spPr/>
        <p:txBody>
          <a:bodyPr/>
          <a:lstStyle/>
          <a:p>
            <a:r>
              <a:rPr lang="en-US">
                <a:latin typeface="Calibri" charset="0"/>
              </a:rPr>
              <a:t>Write a program that rolls six dice, all with values between 1 and 6.  Add up the result of the die.  If the total is greater than 20, display a message that the user wins the game.  If the total is not greater than 20, they lose.</a:t>
            </a:r>
          </a:p>
          <a:p>
            <a:r>
              <a:rPr lang="en-US">
                <a:latin typeface="Calibri" charset="0"/>
              </a:rPr>
              <a:t>Modify the program to determine if the total die roll is odd or even and display the result</a:t>
            </a:r>
          </a:p>
        </p:txBody>
      </p:sp>
    </p:spTree>
    <p:extLst>
      <p:ext uri="{BB962C8B-B14F-4D97-AF65-F5344CB8AC3E}">
        <p14:creationId xmlns:p14="http://schemas.microsoft.com/office/powerpoint/2010/main" val="3942902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r>
              <a:rPr lang="en-US">
                <a:latin typeface="Calibri" charset="0"/>
              </a:rPr>
              <a:t>Nested if-elses</a:t>
            </a:r>
          </a:p>
        </p:txBody>
      </p:sp>
      <p:sp>
        <p:nvSpPr>
          <p:cNvPr id="50178" name="Rectangle 3"/>
          <p:cNvSpPr>
            <a:spLocks noGrp="1" noChangeArrowheads="1"/>
          </p:cNvSpPr>
          <p:nvPr>
            <p:ph idx="1"/>
          </p:nvPr>
        </p:nvSpPr>
        <p:spPr/>
        <p:txBody>
          <a:bodyPr/>
          <a:lstStyle/>
          <a:p>
            <a:pPr>
              <a:lnSpc>
                <a:spcPct val="90000"/>
              </a:lnSpc>
            </a:pPr>
            <a:r>
              <a:rPr lang="en-US" sz="2800">
                <a:latin typeface="Calibri" charset="0"/>
              </a:rPr>
              <a:t>The if statement can be nested within other if statements, either inside the blocks or as part of the else:</a:t>
            </a:r>
            <a:br>
              <a:rPr lang="en-US" sz="2800">
                <a:latin typeface="Calibri" charset="0"/>
              </a:rPr>
            </a:br>
            <a:r>
              <a:rPr lang="en-US" sz="2800">
                <a:latin typeface="Calibri" charset="0"/>
              </a:rPr>
              <a:t>	</a:t>
            </a:r>
            <a:r>
              <a:rPr lang="en-US" sz="2800">
                <a:latin typeface="Courier New" charset="0"/>
              </a:rPr>
              <a:t>if (cond1)</a:t>
            </a:r>
            <a:br>
              <a:rPr lang="en-US" sz="2800">
                <a:latin typeface="Courier New" charset="0"/>
              </a:rPr>
            </a:br>
            <a:r>
              <a:rPr lang="en-US" sz="2800">
                <a:latin typeface="Courier New" charset="0"/>
              </a:rPr>
              <a:t>	{ if (cond2)</a:t>
            </a:r>
            <a:br>
              <a:rPr lang="en-US" sz="2800">
                <a:latin typeface="Courier New" charset="0"/>
              </a:rPr>
            </a:br>
            <a:r>
              <a:rPr lang="en-US" sz="2800">
                <a:latin typeface="Courier New" charset="0"/>
              </a:rPr>
              <a:t>		{statements}}</a:t>
            </a:r>
            <a:br>
              <a:rPr lang="en-US" sz="2800">
                <a:latin typeface="Courier New" charset="0"/>
              </a:rPr>
            </a:br>
            <a:r>
              <a:rPr lang="en-US" sz="2800">
                <a:latin typeface="Courier New" charset="0"/>
              </a:rPr>
              <a:t>	else { if (cond3)</a:t>
            </a:r>
            <a:br>
              <a:rPr lang="en-US" sz="2800">
                <a:latin typeface="Courier New" charset="0"/>
              </a:rPr>
            </a:br>
            <a:r>
              <a:rPr lang="en-US" sz="2800">
                <a:latin typeface="Courier New" charset="0"/>
              </a:rPr>
              <a:t>		   { statements}</a:t>
            </a:r>
            <a:br>
              <a:rPr lang="en-US" sz="2800">
                <a:latin typeface="Courier New" charset="0"/>
              </a:rPr>
            </a:br>
            <a:r>
              <a:rPr lang="en-US" sz="2800">
                <a:latin typeface="Courier New" charset="0"/>
              </a:rPr>
              <a:t>		   else</a:t>
            </a:r>
            <a:br>
              <a:rPr lang="en-US" sz="2800">
                <a:latin typeface="Courier New" charset="0"/>
              </a:rPr>
            </a:br>
            <a:r>
              <a:rPr lang="en-US" sz="2800">
                <a:latin typeface="Courier New" charset="0"/>
              </a:rPr>
              <a:t>		   {statements}</a:t>
            </a:r>
            <a:br>
              <a:rPr lang="en-US" sz="2800">
                <a:latin typeface="Courier New" charset="0"/>
              </a:rPr>
            </a:br>
            <a:r>
              <a:rPr lang="en-US" sz="2800">
                <a:latin typeface="Courier New" charset="0"/>
              </a:rPr>
              <a:t>        }</a:t>
            </a:r>
          </a:p>
        </p:txBody>
      </p:sp>
    </p:spTree>
    <p:extLst>
      <p:ext uri="{BB962C8B-B14F-4D97-AF65-F5344CB8AC3E}">
        <p14:creationId xmlns:p14="http://schemas.microsoft.com/office/powerpoint/2010/main" val="1666758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r>
              <a:rPr lang="en-US">
                <a:latin typeface="Calibri" charset="0"/>
              </a:rPr>
              <a:t>Exercise</a:t>
            </a:r>
          </a:p>
        </p:txBody>
      </p:sp>
      <p:sp>
        <p:nvSpPr>
          <p:cNvPr id="51202" name="Rectangle 3"/>
          <p:cNvSpPr>
            <a:spLocks noGrp="1" noChangeArrowheads="1"/>
          </p:cNvSpPr>
          <p:nvPr>
            <p:ph idx="1"/>
          </p:nvPr>
        </p:nvSpPr>
        <p:spPr/>
        <p:txBody>
          <a:bodyPr/>
          <a:lstStyle/>
          <a:p>
            <a:r>
              <a:rPr lang="en-US">
                <a:latin typeface="Calibri" charset="0"/>
              </a:rPr>
              <a:t>Write a program that generates three random numbers between 1 and 10.  Display a message telling the user whether the sum of the three numbers is greater than, less than, or equal to 15.  Also, tell the user whether the sum is even or odd.</a:t>
            </a:r>
          </a:p>
        </p:txBody>
      </p:sp>
    </p:spTree>
    <p:extLst>
      <p:ext uri="{BB962C8B-B14F-4D97-AF65-F5344CB8AC3E}">
        <p14:creationId xmlns:p14="http://schemas.microsoft.com/office/powerpoint/2010/main" val="4211718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TotalTime>
  <Words>737</Words>
  <Application>Microsoft Macintosh PowerPoint</Application>
  <PresentationFormat>On-screen Show (4:3)</PresentationFormat>
  <Paragraphs>72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Module 2  Control Structures</vt:lpstr>
      <vt:lpstr>Comparison operators</vt:lpstr>
      <vt:lpstr>True and false</vt:lpstr>
      <vt:lpstr>The if statement</vt:lpstr>
      <vt:lpstr>The if statement</vt:lpstr>
      <vt:lpstr>Example of if</vt:lpstr>
      <vt:lpstr>Exercise</vt:lpstr>
      <vt:lpstr>Nested if-elses</vt:lpstr>
      <vt:lpstr>Exercise</vt:lpstr>
      <vt:lpstr>Reading input</vt:lpstr>
      <vt:lpstr>Input from the keyboard</vt:lpstr>
      <vt:lpstr>The chomp operator</vt:lpstr>
      <vt:lpstr>Exercise</vt:lpstr>
      <vt:lpstr>String relationships</vt:lpstr>
      <vt:lpstr>Example of string comparisons</vt:lpstr>
      <vt:lpstr>Exercise</vt:lpstr>
      <vt:lpstr>Booleans</vt:lpstr>
      <vt:lpstr>Boolean operators</vt:lpstr>
      <vt:lpstr>The NOT operator</vt:lpstr>
      <vt:lpstr>Exercise</vt:lpstr>
      <vt:lpstr>Shortform ifs</vt:lpstr>
      <vt:lpstr>The shortform if</vt:lpstr>
      <vt:lpstr>Example of shortform if</vt:lpstr>
      <vt:lpstr>The elsif construct</vt:lpstr>
      <vt:lpstr>Exercise</vt:lpstr>
    </vt:vector>
  </TitlesOfParts>
  <Company>LAU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Control Structures</dc:title>
  <dc:creator>Georges Khazen</dc:creator>
  <cp:lastModifiedBy>Georges Khazen</cp:lastModifiedBy>
  <cp:revision>3</cp:revision>
  <dcterms:created xsi:type="dcterms:W3CDTF">2013-11-20T11:39:51Z</dcterms:created>
  <dcterms:modified xsi:type="dcterms:W3CDTF">2014-03-26T14:12:53Z</dcterms:modified>
</cp:coreProperties>
</file>